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320" r:id="rId2"/>
    <p:sldId id="257" r:id="rId3"/>
    <p:sldId id="258" r:id="rId4"/>
    <p:sldId id="260" r:id="rId5"/>
    <p:sldId id="321" r:id="rId6"/>
    <p:sldId id="259" r:id="rId7"/>
    <p:sldId id="322" r:id="rId8"/>
    <p:sldId id="336" r:id="rId9"/>
    <p:sldId id="323" r:id="rId10"/>
    <p:sldId id="325" r:id="rId11"/>
    <p:sldId id="326" r:id="rId12"/>
    <p:sldId id="327" r:id="rId13"/>
    <p:sldId id="328" r:id="rId14"/>
    <p:sldId id="331" r:id="rId15"/>
    <p:sldId id="332" r:id="rId16"/>
    <p:sldId id="334" r:id="rId17"/>
    <p:sldId id="335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Montserrat" panose="000005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4932">
          <p15:clr>
            <a:srgbClr val="9AA0A6"/>
          </p15:clr>
        </p15:guide>
        <p15:guide id="3" orient="horz" pos="3118">
          <p15:clr>
            <a:srgbClr val="9AA0A6"/>
          </p15:clr>
        </p15:guide>
        <p15:guide id="4" pos="929">
          <p15:clr>
            <a:srgbClr val="9AA0A6"/>
          </p15:clr>
        </p15:guide>
        <p15:guide id="5" orient="horz" pos="57">
          <p15:clr>
            <a:srgbClr val="9AA0A6"/>
          </p15:clr>
        </p15:guide>
        <p15:guide id="6" orient="horz" pos="737">
          <p15:clr>
            <a:srgbClr val="9AA0A6"/>
          </p15:clr>
        </p15:guide>
        <p15:guide id="7" pos="1134">
          <p15:clr>
            <a:srgbClr val="9AA0A6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geV1pthrxnCFMp6U9js3gTqzWG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82" autoAdjust="0"/>
    <p:restoredTop sz="93969" autoAdjust="0"/>
  </p:normalViewPr>
  <p:slideViewPr>
    <p:cSldViewPr snapToGrid="0">
      <p:cViewPr varScale="1">
        <p:scale>
          <a:sx n="91" d="100"/>
          <a:sy n="91" d="100"/>
        </p:scale>
        <p:origin x="834" y="78"/>
      </p:cViewPr>
      <p:guideLst>
        <p:guide orient="horz" pos="1620"/>
        <p:guide pos="4932"/>
        <p:guide orient="horz" pos="3118"/>
        <p:guide pos="929"/>
        <p:guide orient="horz" pos="57"/>
        <p:guide orient="horz" pos="737"/>
        <p:guide pos="113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72755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1" i="0" dirty="0">
                <a:solidFill>
                  <a:srgbClr val="444444"/>
                </a:solidFill>
                <a:effectLst/>
                <a:latin typeface="Montserrat" panose="00000500000000000000" pitchFamily="2" charset="0"/>
              </a:rPr>
              <a:t>Modelo básico de diseño y de programas, es extraer las cosas del mundo real y modelarlo en clases y objetos</a:t>
            </a:r>
            <a:endParaRPr lang="es-ES" b="0" i="0" dirty="0">
              <a:solidFill>
                <a:srgbClr val="444444"/>
              </a:solidFill>
              <a:effectLst/>
              <a:latin typeface="Montserrat" panose="00000500000000000000" pitchFamily="2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74401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65726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2685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9820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657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75100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726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8051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6125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966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3981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anaconda.com/products/distribution" TargetMode="External"/><Relationship Id="rId5" Type="http://schemas.openxmlformats.org/officeDocument/2006/relationships/hyperlink" Target="https://www.python.org/downloads/" TargetMode="Externa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4912" y="-194315"/>
            <a:ext cx="9196324" cy="535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65550" y="4587100"/>
            <a:ext cx="1423473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"/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" name="Google Shape;57;p2">
            <a:extLst>
              <a:ext uri="{FF2B5EF4-FFF2-40B4-BE49-F238E27FC236}">
                <a16:creationId xmlns:a16="http://schemas.microsoft.com/office/drawing/2014/main" id="{00CBC3FB-3EF3-8D22-AFDD-88D0826B214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08615" y="1275217"/>
            <a:ext cx="1864818" cy="186481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58;p2">
            <a:extLst>
              <a:ext uri="{FF2B5EF4-FFF2-40B4-BE49-F238E27FC236}">
                <a16:creationId xmlns:a16="http://schemas.microsoft.com/office/drawing/2014/main" id="{252D66DF-EE70-D1A1-97CB-B2585E396D25}"/>
              </a:ext>
            </a:extLst>
          </p:cNvPr>
          <p:cNvSpPr txBox="1"/>
          <p:nvPr/>
        </p:nvSpPr>
        <p:spPr>
          <a:xfrm>
            <a:off x="6181842" y="3212220"/>
            <a:ext cx="15183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Kremlin Huaman</a:t>
            </a:r>
            <a:endParaRPr dirty="0"/>
          </a:p>
        </p:txBody>
      </p:sp>
      <p:sp>
        <p:nvSpPr>
          <p:cNvPr id="11" name="Google Shape;56;p2">
            <a:extLst>
              <a:ext uri="{FF2B5EF4-FFF2-40B4-BE49-F238E27FC236}">
                <a16:creationId xmlns:a16="http://schemas.microsoft.com/office/drawing/2014/main" id="{4307AF5B-59E5-FF3E-848C-F2611E5CAC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1195" y="1687976"/>
            <a:ext cx="4215008" cy="10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sz="29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Ingeniería de datos con Python</a:t>
            </a:r>
            <a:endParaRPr sz="2900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76;p3">
            <a:extLst>
              <a:ext uri="{FF2B5EF4-FFF2-40B4-BE49-F238E27FC236}">
                <a16:creationId xmlns:a16="http://schemas.microsoft.com/office/drawing/2014/main" id="{28563A24-E537-BF6D-B1C9-7E238897F38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2325" y="-149300"/>
            <a:ext cx="9196324" cy="535477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Instalación</a:t>
            </a: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B5D76DD-2F67-C226-4809-09BADD9588CC}"/>
              </a:ext>
            </a:extLst>
          </p:cNvPr>
          <p:cNvSpPr txBox="1"/>
          <p:nvPr/>
        </p:nvSpPr>
        <p:spPr>
          <a:xfrm>
            <a:off x="794650" y="1355413"/>
            <a:ext cx="8207025" cy="1284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s-ES" sz="1800" i="0" dirty="0">
                <a:solidFill>
                  <a:srgbClr val="444444"/>
                </a:solidFill>
                <a:effectLst/>
                <a:latin typeface="Lato" panose="020F0502020204030203" pitchFamily="34" charset="0"/>
                <a:hlinkClick r:id="rId5"/>
              </a:rPr>
              <a:t>https://www.python.org/downloads/</a:t>
            </a:r>
            <a:endParaRPr lang="es-ES" sz="1800" i="0" dirty="0">
              <a:solidFill>
                <a:srgbClr val="444444"/>
              </a:solidFill>
              <a:effectLst/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s-ES" sz="1800" i="0" dirty="0">
                <a:solidFill>
                  <a:srgbClr val="444444"/>
                </a:solidFill>
                <a:effectLst/>
                <a:latin typeface="Lato" panose="020F0502020204030203" pitchFamily="34" charset="0"/>
                <a:hlinkClick r:id="rId6"/>
              </a:rPr>
              <a:t>https://www.anaconda.com/products/distribution</a:t>
            </a:r>
            <a:endParaRPr lang="es-ES" sz="1800" dirty="0">
              <a:solidFill>
                <a:srgbClr val="444444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endParaRPr lang="es-ES" sz="1800" i="0" dirty="0">
              <a:solidFill>
                <a:srgbClr val="444444"/>
              </a:solidFill>
              <a:effectLst/>
              <a:latin typeface="Lato" panose="020F0502020204030203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6346389-42E1-D14B-C0C0-6090A2FA189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7284" t="23630" r="5062" b="2682"/>
          <a:stretch/>
        </p:blipFill>
        <p:spPr>
          <a:xfrm>
            <a:off x="4488746" y="2724150"/>
            <a:ext cx="2502603" cy="194464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9ABCF63-68DB-815F-480C-4A8E665AB5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1122" y="2724150"/>
            <a:ext cx="2775919" cy="1990598"/>
          </a:xfrm>
          <a:prstGeom prst="rect">
            <a:avLst/>
          </a:prstGeom>
        </p:spPr>
      </p:pic>
      <p:sp>
        <p:nvSpPr>
          <p:cNvPr id="10" name="Google Shape;81;p3">
            <a:extLst>
              <a:ext uri="{FF2B5EF4-FFF2-40B4-BE49-F238E27FC236}">
                <a16:creationId xmlns:a16="http://schemas.microsoft.com/office/drawing/2014/main" id="{3FEA218C-6034-91EE-F90E-90BF142234F4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55833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Programación orientado a objetos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B5D76DD-2F67-C226-4809-09BADD9588CC}"/>
              </a:ext>
            </a:extLst>
          </p:cNvPr>
          <p:cNvSpPr txBox="1"/>
          <p:nvPr/>
        </p:nvSpPr>
        <p:spPr>
          <a:xfrm>
            <a:off x="794650" y="1874334"/>
            <a:ext cx="8207025" cy="1699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s-ES" sz="1800" dirty="0">
                <a:latin typeface="Lato" panose="020F0502020204030203" pitchFamily="34" charset="0"/>
              </a:rPr>
              <a:t>La Programación Orientada a Objetos (POO) es un paradigma de programación en el que los conceptos del mundo real relevantes para nuestro problema se modelan a través de clases y objetos, y en programas que incluyen una serie de interacciones entre estos objetos.</a:t>
            </a:r>
            <a:endParaRPr lang="es-ES" sz="1800" i="0" dirty="0">
              <a:solidFill>
                <a:srgbClr val="444444"/>
              </a:solidFill>
              <a:effectLst/>
              <a:latin typeface="Lato" panose="020F0502020204030203" pitchFamily="34" charset="0"/>
            </a:endParaRPr>
          </a:p>
        </p:txBody>
      </p:sp>
      <p:sp>
        <p:nvSpPr>
          <p:cNvPr id="8" name="Google Shape;81;p3">
            <a:extLst>
              <a:ext uri="{FF2B5EF4-FFF2-40B4-BE49-F238E27FC236}">
                <a16:creationId xmlns:a16="http://schemas.microsoft.com/office/drawing/2014/main" id="{D837C8DD-DC8C-5ACC-0C04-312E88B9C3AE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826005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Objetos</a:t>
            </a: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794650" y="1531980"/>
            <a:ext cx="8112283" cy="3061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PE" sz="1800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Un Objeto es una entidad que pertenece a aquello que estamos queriendo modelar dentro de nuestro software.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PE" sz="1800" b="0" i="0" u="none" strike="noStrike" cap="none" dirty="0">
              <a:solidFill>
                <a:srgbClr val="2728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2728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" name="Google Shape;69;p2">
            <a:extLst>
              <a:ext uri="{FF2B5EF4-FFF2-40B4-BE49-F238E27FC236}">
                <a16:creationId xmlns:a16="http://schemas.microsoft.com/office/drawing/2014/main" id="{F33AA40F-EC67-2B6C-AC8F-4F7D0C1A1018}"/>
              </a:ext>
            </a:extLst>
          </p:cNvPr>
          <p:cNvSpPr/>
          <p:nvPr/>
        </p:nvSpPr>
        <p:spPr>
          <a:xfrm>
            <a:off x="794650" y="2674495"/>
            <a:ext cx="4677356" cy="667109"/>
          </a:xfrm>
          <a:prstGeom prst="roundRect">
            <a:avLst>
              <a:gd name="adj" fmla="val 16667"/>
            </a:avLst>
          </a:prstGeom>
          <a:solidFill>
            <a:srgbClr val="FF7C5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SzPts val="1400"/>
            </a:pPr>
            <a:r>
              <a:rPr lang="es-PE" sz="18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Atributos: </a:t>
            </a:r>
            <a:r>
              <a:rPr lang="es-PE" sz="18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Características que lo definen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i="0" u="none" strike="noStrike" cap="none" dirty="0">
              <a:solidFill>
                <a:srgbClr val="2728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69;p2">
            <a:extLst>
              <a:ext uri="{FF2B5EF4-FFF2-40B4-BE49-F238E27FC236}">
                <a16:creationId xmlns:a16="http://schemas.microsoft.com/office/drawing/2014/main" id="{434FB9F3-74AE-F544-3166-AE2690451BB6}"/>
              </a:ext>
            </a:extLst>
          </p:cNvPr>
          <p:cNvSpPr/>
          <p:nvPr/>
        </p:nvSpPr>
        <p:spPr>
          <a:xfrm>
            <a:off x="794650" y="3817010"/>
            <a:ext cx="4677356" cy="667109"/>
          </a:xfrm>
          <a:prstGeom prst="roundRect">
            <a:avLst>
              <a:gd name="adj" fmla="val 16667"/>
            </a:avLst>
          </a:prstGeom>
          <a:solidFill>
            <a:srgbClr val="FF7C55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SzPts val="1400"/>
            </a:pPr>
            <a:r>
              <a:rPr lang="es-PE" sz="1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Métodos: </a:t>
            </a:r>
            <a:r>
              <a:rPr lang="es-PE" sz="1800" b="0" i="0" u="none" strike="noStrike" cap="none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Acciones que puede realizar</a:t>
            </a:r>
            <a:endParaRPr sz="1800" b="0" i="0" u="none" strike="noStrike" cap="none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 dirty="0">
              <a:solidFill>
                <a:schemeClr val="bg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Google Shape;81;p3">
            <a:extLst>
              <a:ext uri="{FF2B5EF4-FFF2-40B4-BE49-F238E27FC236}">
                <a16:creationId xmlns:a16="http://schemas.microsoft.com/office/drawing/2014/main" id="{CFE1309B-7E68-8ADA-12E5-5C49FB9D7F54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007277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82913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Clases</a:t>
            </a: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794650" y="1253625"/>
            <a:ext cx="8112283" cy="73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Una clase es un modelo o prototipo que define las variables y métodos comunes a todos los objetos de cierta clase.</a:t>
            </a:r>
            <a:endParaRPr sz="1800" b="0" i="0" u="none" strike="noStrike" cap="none" dirty="0">
              <a:solidFill>
                <a:srgbClr val="2728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pic>
        <p:nvPicPr>
          <p:cNvPr id="12" name="Picture 2" descr="Programación Orientada a Objetos">
            <a:extLst>
              <a:ext uri="{FF2B5EF4-FFF2-40B4-BE49-F238E27FC236}">
                <a16:creationId xmlns:a16="http://schemas.microsoft.com/office/drawing/2014/main" id="{B14E2678-A326-ECAF-228C-BB776400BA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0" b="17334"/>
          <a:stretch/>
        </p:blipFill>
        <p:spPr bwMode="auto">
          <a:xfrm>
            <a:off x="2470299" y="2208083"/>
            <a:ext cx="4760984" cy="232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81;p3">
            <a:extLst>
              <a:ext uri="{FF2B5EF4-FFF2-40B4-BE49-F238E27FC236}">
                <a16:creationId xmlns:a16="http://schemas.microsoft.com/office/drawing/2014/main" id="{788C5D5A-F9C7-7F7A-B317-74B3092E8ADC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791319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Constructor</a:t>
            </a: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794650" y="1531981"/>
            <a:ext cx="8112283" cy="847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0" i="0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Es un método especial: instancia objetos de una clase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En el podemos inicializar los atributos de un objeto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1800" b="0" i="0" u="none" strike="noStrike" cap="none" dirty="0">
              <a:solidFill>
                <a:srgbClr val="2728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3AE56E-BBBD-B8A7-42CC-8CE7ADAFF1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4673" y="2571750"/>
            <a:ext cx="3694654" cy="1433940"/>
          </a:xfrm>
          <a:prstGeom prst="rect">
            <a:avLst/>
          </a:prstGeom>
        </p:spPr>
      </p:pic>
      <p:sp>
        <p:nvSpPr>
          <p:cNvPr id="9" name="Google Shape;81;p3">
            <a:extLst>
              <a:ext uri="{FF2B5EF4-FFF2-40B4-BE49-F238E27FC236}">
                <a16:creationId xmlns:a16="http://schemas.microsoft.com/office/drawing/2014/main" id="{CCC98F8B-2A51-B892-D7D1-D26BEC8EAA7A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4658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8137" y="-82913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Herencia</a:t>
            </a: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794650" y="1336186"/>
            <a:ext cx="8112283" cy="1774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0" i="0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La herencia consiste en que una clase puede heredar sus variables y métodos a varias subclases. Esto significa que una subclase, aparte de los atributos y métodos propios, tiene incorporados los atributos y métodos de la superclase.</a:t>
            </a:r>
            <a:endParaRPr lang="es-ES" sz="1800" dirty="0">
              <a:solidFill>
                <a:srgbClr val="2728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1800" b="0" i="0" u="none" strike="noStrike" cap="none" dirty="0">
              <a:solidFill>
                <a:srgbClr val="2728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F15E168-A350-1C73-6765-A1B8BD15FF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906" y="2724150"/>
            <a:ext cx="3176587" cy="206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81;p3">
            <a:extLst>
              <a:ext uri="{FF2B5EF4-FFF2-40B4-BE49-F238E27FC236}">
                <a16:creationId xmlns:a16="http://schemas.microsoft.com/office/drawing/2014/main" id="{34754B59-D896-CDE5-7701-06914FC39B5A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282848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Polimorfismo</a:t>
            </a: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794650" y="1531980"/>
            <a:ext cx="8112283" cy="1774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0" i="0" dirty="0">
                <a:solidFill>
                  <a:srgbClr val="273044"/>
                </a:solidFill>
                <a:effectLst/>
                <a:latin typeface="Lato" panose="020F0502020204030203" pitchFamily="34" charset="0"/>
                <a:cs typeface="Latha" panose="020B0604020202020204" pitchFamily="34" charset="0"/>
              </a:rPr>
              <a:t>El polimorfismo en </a:t>
            </a:r>
            <a:r>
              <a:rPr lang="es-ES" sz="1800" b="0" i="0" dirty="0" err="1">
                <a:solidFill>
                  <a:srgbClr val="273044"/>
                </a:solidFill>
                <a:effectLst/>
                <a:latin typeface="Lato" panose="020F0502020204030203" pitchFamily="34" charset="0"/>
                <a:cs typeface="Latha" panose="020B0604020202020204" pitchFamily="34" charset="0"/>
              </a:rPr>
              <a:t>python</a:t>
            </a:r>
            <a:r>
              <a:rPr lang="es-ES" sz="1800" b="0" i="0" dirty="0">
                <a:solidFill>
                  <a:srgbClr val="273044"/>
                </a:solidFill>
                <a:effectLst/>
                <a:latin typeface="Lato" panose="020F0502020204030203" pitchFamily="34" charset="0"/>
                <a:cs typeface="Latha" panose="020B0604020202020204" pitchFamily="34" charset="0"/>
              </a:rPr>
              <a:t> es la capacidad que tienen los objetos de diferentes clases para usar un comportamiento o atributo del mismo nombre pero con diferente valor.</a:t>
            </a:r>
            <a:endParaRPr lang="es-ES" sz="1800" b="0" i="0" u="none" strike="noStrike" cap="none" dirty="0">
              <a:solidFill>
                <a:srgbClr val="272859"/>
              </a:solidFill>
              <a:latin typeface="Lato" panose="020F0502020204030203" pitchFamily="34" charset="0"/>
              <a:ea typeface="Lato"/>
              <a:cs typeface="Latha" panose="020B0604020202020204" pitchFamily="34" charset="0"/>
              <a:sym typeface="Lato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8" name="Google Shape;81;p3">
            <a:extLst>
              <a:ext uri="{FF2B5EF4-FFF2-40B4-BE49-F238E27FC236}">
                <a16:creationId xmlns:a16="http://schemas.microsoft.com/office/drawing/2014/main" id="{85719099-6FD8-3B41-9DA9-6D347A9EB74C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522445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4912" y="-194315"/>
            <a:ext cx="9196324" cy="535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65550" y="4587100"/>
            <a:ext cx="1423473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56;p2">
            <a:extLst>
              <a:ext uri="{FF2B5EF4-FFF2-40B4-BE49-F238E27FC236}">
                <a16:creationId xmlns:a16="http://schemas.microsoft.com/office/drawing/2014/main" id="{4307AF5B-59E5-FF3E-848C-F2611E5CAC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4496" y="1731465"/>
            <a:ext cx="4215008" cy="1276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PE" sz="8000" b="1" dirty="0">
                <a:solidFill>
                  <a:schemeClr val="bg1"/>
                </a:solidFill>
                <a:latin typeface="Lato" panose="020F0502020204030203" pitchFamily="34" charset="0"/>
                <a:sym typeface="Arial"/>
              </a:rPr>
              <a:t>Gracias </a:t>
            </a:r>
            <a:endParaRPr sz="8000" b="1" dirty="0">
              <a:solidFill>
                <a:schemeClr val="bg1"/>
              </a:solidFill>
              <a:latin typeface="Lato" panose="020F0502020204030203" pitchFamily="34" charset="0"/>
              <a:sym typeface="Arial"/>
            </a:endParaRPr>
          </a:p>
        </p:txBody>
      </p:sp>
      <p:sp>
        <p:nvSpPr>
          <p:cNvPr id="6" name="Google Shape;81;p3">
            <a:extLst>
              <a:ext uri="{FF2B5EF4-FFF2-40B4-BE49-F238E27FC236}">
                <a16:creationId xmlns:a16="http://schemas.microsoft.com/office/drawing/2014/main" id="{132002CA-A303-C643-4CB5-3423042D6C4A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4767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Contenido</a:t>
            </a:r>
            <a:r>
              <a:rPr lang="es" sz="36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 del curso</a:t>
            </a:r>
            <a:endParaRPr sz="3600" b="1" i="0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4" name="Google Shape;64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AAF2CEB-C2AF-6722-AD23-660778D63007}"/>
              </a:ext>
            </a:extLst>
          </p:cNvPr>
          <p:cNvSpPr txBox="1"/>
          <p:nvPr/>
        </p:nvSpPr>
        <p:spPr>
          <a:xfrm>
            <a:off x="794650" y="1418052"/>
            <a:ext cx="5858212" cy="2339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PE" sz="2000" dirty="0">
                <a:latin typeface="Lato" panose="020F0502020204030203" pitchFamily="34" charset="0"/>
                <a:cs typeface="Lao UI" panose="020B0604020202020204" pitchFamily="34" charset="0"/>
              </a:rPr>
              <a:t>Introducción a la Ingeniería de datos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PE" sz="2000" dirty="0">
                <a:latin typeface="Lato" panose="020F0502020204030203" pitchFamily="34" charset="0"/>
                <a:cs typeface="Lao UI" panose="020B0604020202020204" pitchFamily="34" charset="0"/>
              </a:rPr>
              <a:t>Extracción de datos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PE" sz="2000" dirty="0">
                <a:latin typeface="Lato" panose="020F0502020204030203" pitchFamily="34" charset="0"/>
                <a:cs typeface="Lao UI" panose="020B0604020202020204" pitchFamily="34" charset="0"/>
              </a:rPr>
              <a:t>Procesamiento y análisis de datos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PE" sz="2000" dirty="0">
                <a:latin typeface="Lato" panose="020F0502020204030203" pitchFamily="34" charset="0"/>
                <a:cs typeface="Lao UI" panose="020B0604020202020204" pitchFamily="34" charset="0"/>
              </a:rPr>
              <a:t>Puesta a producción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s-PE" sz="2000" dirty="0">
                <a:latin typeface="Lato" panose="020F0502020204030203" pitchFamily="34" charset="0"/>
                <a:cs typeface="Lao UI" panose="020B0604020202020204" pitchFamily="34" charset="0"/>
              </a:rPr>
              <a:t>Proyecto final</a:t>
            </a:r>
          </a:p>
        </p:txBody>
      </p:sp>
      <p:sp>
        <p:nvSpPr>
          <p:cNvPr id="7" name="Google Shape;81;p3">
            <a:extLst>
              <a:ext uri="{FF2B5EF4-FFF2-40B4-BE49-F238E27FC236}">
                <a16:creationId xmlns:a16="http://schemas.microsoft.com/office/drawing/2014/main" id="{F470947B-5CEB-322B-3D83-DCFAAA84774F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2325" y="-149300"/>
            <a:ext cx="9196324" cy="535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65550" y="4587100"/>
            <a:ext cx="1423473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3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¿Qué es la Ingeniería de datos?</a:t>
            </a:r>
            <a:endParaRPr sz="3200" b="1" i="0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" name="Google Shape;82;p3"/>
          <p:cNvSpPr txBox="1"/>
          <p:nvPr/>
        </p:nvSpPr>
        <p:spPr>
          <a:xfrm>
            <a:off x="1368087" y="1962784"/>
            <a:ext cx="6355500" cy="1217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b="0" i="0" dirty="0">
                <a:solidFill>
                  <a:schemeClr val="bg1"/>
                </a:solidFill>
                <a:effectLst/>
                <a:latin typeface="Lato" panose="020F0502020204030203" pitchFamily="34" charset="0"/>
              </a:rPr>
              <a:t>La ingeniería de datos es la práctica de diseñar y construir sistemas para recopilar, almacenar y analizar datos a escala. </a:t>
            </a:r>
            <a:endParaRPr sz="2400" b="0" i="0" u="none" strike="noStrike" cap="none" dirty="0">
              <a:solidFill>
                <a:schemeClr val="bg1"/>
              </a:solidFill>
              <a:latin typeface="Lato" panose="020F0502020204030203" pitchFamily="34" charset="0"/>
              <a:ea typeface="Lato"/>
              <a:cs typeface="Lato"/>
              <a:sym typeface="Lato"/>
            </a:endParaRPr>
          </a:p>
        </p:txBody>
      </p:sp>
      <p:sp>
        <p:nvSpPr>
          <p:cNvPr id="7" name="Google Shape;81;p3">
            <a:extLst>
              <a:ext uri="{FF2B5EF4-FFF2-40B4-BE49-F238E27FC236}">
                <a16:creationId xmlns:a16="http://schemas.microsoft.com/office/drawing/2014/main" id="{28A0D415-861D-2773-7838-C4D0B261DA37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¿Qué son los procesos ETL?</a:t>
            </a: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794650" y="1284550"/>
            <a:ext cx="3643800" cy="3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" sz="1800" b="0" i="0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Los procesos ETL hacen referencia a un conjunto de técnicas, herramientas y tecnología que nos permiten </a:t>
            </a:r>
            <a:r>
              <a:rPr lang="es" sz="1800" b="1" i="1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extraer</a:t>
            </a:r>
            <a:r>
              <a:rPr lang="es" sz="1800" b="0" i="0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 datos de multiples fuentes, </a:t>
            </a:r>
            <a:r>
              <a:rPr lang="es" sz="1800" b="1" i="1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transformalos</a:t>
            </a:r>
            <a:r>
              <a:rPr lang="es" sz="1800" b="0" i="0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 para adaptarlos a las necesidades del negocio y </a:t>
            </a:r>
            <a:r>
              <a:rPr lang="es" sz="1800" b="1" i="1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cargarlos</a:t>
            </a:r>
            <a:r>
              <a:rPr lang="es" sz="1800" b="0" i="0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 en un sistema con el fin de que sean accesibles por la orgnización. </a:t>
            </a:r>
            <a:endParaRPr sz="1800" b="0" i="0" u="none" strike="noStrike" cap="none" dirty="0">
              <a:solidFill>
                <a:srgbClr val="2728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C25A417-F767-1DC0-5DC9-1B1D08DFC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9015" y="1737105"/>
            <a:ext cx="4616653" cy="1570539"/>
          </a:xfrm>
          <a:prstGeom prst="rect">
            <a:avLst/>
          </a:prstGeom>
        </p:spPr>
      </p:pic>
      <p:sp>
        <p:nvSpPr>
          <p:cNvPr id="9" name="Google Shape;81;p3">
            <a:extLst>
              <a:ext uri="{FF2B5EF4-FFF2-40B4-BE49-F238E27FC236}">
                <a16:creationId xmlns:a16="http://schemas.microsoft.com/office/drawing/2014/main" id="{6E184EFF-0FF0-E355-DBC9-BE0849FC4A30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Beneficios de los procesos ETL</a:t>
            </a: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794649" y="1284550"/>
            <a:ext cx="8207025" cy="3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80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ETL proporciona un método para mover los datos de varias fuentes a un almacén de datos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80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Ofrece un contexto histórico profundo para el negocio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80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Ayuda a las empresas a analizar sus datos comerciales para tomar decisiones importantes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ES" sz="180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Permitir adaptarse a la evolución de las tecnologías e integrar nuevas fuentes de datos con las tradicionales.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s-ES" sz="1800" i="0" dirty="0">
              <a:solidFill>
                <a:schemeClr val="tx1"/>
              </a:solidFill>
              <a:effectLst/>
              <a:latin typeface="Lato" panose="020F0502020204030203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8" name="Google Shape;81;p3">
            <a:extLst>
              <a:ext uri="{FF2B5EF4-FFF2-40B4-BE49-F238E27FC236}">
                <a16:creationId xmlns:a16="http://schemas.microsoft.com/office/drawing/2014/main" id="{2A7C85D2-6DC5-5E3B-EAAB-4BF120F479CE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97907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6;p3">
            <a:extLst>
              <a:ext uri="{FF2B5EF4-FFF2-40B4-BE49-F238E27FC236}">
                <a16:creationId xmlns:a16="http://schemas.microsoft.com/office/drawing/2014/main" id="{282FFA89-942C-F854-0873-39E5DAC84FC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2325" y="-149300"/>
            <a:ext cx="9196324" cy="535477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4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Data Warehouse vs Data Lake</a:t>
            </a:r>
            <a:endParaRPr sz="3200" b="1" i="0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0" name="Google Shape;90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741403E-DB4D-33D6-4C0F-F3F76631A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215" y="979200"/>
            <a:ext cx="5949244" cy="359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81;p3">
            <a:extLst>
              <a:ext uri="{FF2B5EF4-FFF2-40B4-BE49-F238E27FC236}">
                <a16:creationId xmlns:a16="http://schemas.microsoft.com/office/drawing/2014/main" id="{B1640A96-F5AF-5AB3-3157-85EDE30EE90C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9" name="Google Shape;81;p3">
            <a:extLst>
              <a:ext uri="{FF2B5EF4-FFF2-40B4-BE49-F238E27FC236}">
                <a16:creationId xmlns:a16="http://schemas.microsoft.com/office/drawing/2014/main" id="{593A1628-0326-1B07-2580-3C2AB6C4506E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" name="Google Shape;103;g102650b73dd_0_21">
            <a:extLst>
              <a:ext uri="{FF2B5EF4-FFF2-40B4-BE49-F238E27FC236}">
                <a16:creationId xmlns:a16="http://schemas.microsoft.com/office/drawing/2014/main" id="{CE2FDD2A-BA89-8FF6-D85F-5A5CEA8C0CF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871" y="984975"/>
            <a:ext cx="8230582" cy="3478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6327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Introducción a </a:t>
            </a:r>
            <a:r>
              <a:rPr lang="es-PE" sz="3200" b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ython</a:t>
            </a: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794650" y="1531980"/>
            <a:ext cx="8112283" cy="1774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1800" b="0" i="0" u="none" strike="noStrike" cap="none" dirty="0">
                <a:solidFill>
                  <a:srgbClr val="272859"/>
                </a:solidFill>
                <a:latin typeface="Lato"/>
                <a:ea typeface="Lato"/>
                <a:cs typeface="Lato"/>
                <a:sym typeface="Lato"/>
              </a:rPr>
              <a:t>Python es un lenguaje de programación potente y fácil de aprender. Tiene estructuras de datos de alto nivel eficientes y un enfoque simple pero efectivo para la programación orientada a objetos. La sintaxis elegante y la tipificación dinámica de Python, junto con su naturaleza interpretada, lo convierten en un lenguaje ideal para secuencias de comandos y desarrollo rápido de aplicaciones en muchas áreas en la mayoría de las plataformas.</a:t>
            </a:r>
            <a:endParaRPr sz="1800" b="0" i="0" u="none" strike="noStrike" cap="none" dirty="0">
              <a:solidFill>
                <a:srgbClr val="2728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9" name="Google Shape;81;p3">
            <a:extLst>
              <a:ext uri="{FF2B5EF4-FFF2-40B4-BE49-F238E27FC236}">
                <a16:creationId xmlns:a16="http://schemas.microsoft.com/office/drawing/2014/main" id="{593A1628-0326-1B07-2580-3C2AB6C4506E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347961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1975" y="-66675"/>
            <a:ext cx="9320274" cy="530932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5"/>
          <p:cNvSpPr txBox="1"/>
          <p:nvPr/>
        </p:nvSpPr>
        <p:spPr>
          <a:xfrm>
            <a:off x="794650" y="257700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PE" sz="3200" b="1" i="0" u="none" strike="noStrike" cap="none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Características de Python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PE" sz="3200" b="1" i="0" u="none" strike="noStrike" cap="none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7975" y="4593975"/>
            <a:ext cx="1423437" cy="4733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D479BC8C-2932-4EA2-EE3A-59B295E9EE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B5D76DD-2F67-C226-4809-09BADD9588CC}"/>
              </a:ext>
            </a:extLst>
          </p:cNvPr>
          <p:cNvSpPr txBox="1"/>
          <p:nvPr/>
        </p:nvSpPr>
        <p:spPr>
          <a:xfrm>
            <a:off x="794650" y="1361784"/>
            <a:ext cx="8207025" cy="2115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i="0" dirty="0">
                <a:solidFill>
                  <a:srgbClr val="444444"/>
                </a:solidFill>
                <a:effectLst/>
                <a:latin typeface="Lato" panose="020F0502020204030203" pitchFamily="34" charset="0"/>
              </a:rPr>
              <a:t> Simplificado y rápido</a:t>
            </a:r>
            <a:endParaRPr lang="es-ES" sz="1800" dirty="0">
              <a:solidFill>
                <a:srgbClr val="444444"/>
              </a:solidFill>
              <a:latin typeface="Lato" panose="020F0502020204030203" pitchFamily="34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i="0" dirty="0">
                <a:solidFill>
                  <a:srgbClr val="444444"/>
                </a:solidFill>
                <a:effectLst/>
                <a:latin typeface="Lato" panose="020F0502020204030203" pitchFamily="34" charset="0"/>
              </a:rPr>
              <a:t> Elegante y flexible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i="0" dirty="0">
                <a:solidFill>
                  <a:srgbClr val="444444"/>
                </a:solidFill>
                <a:effectLst/>
                <a:latin typeface="Lato" panose="020F0502020204030203" pitchFamily="34" charset="0"/>
              </a:rPr>
              <a:t> Programación sana y productiva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i="0" dirty="0">
                <a:solidFill>
                  <a:srgbClr val="444444"/>
                </a:solidFill>
                <a:effectLst/>
                <a:latin typeface="Lato" panose="020F0502020204030203" pitchFamily="34" charset="0"/>
              </a:rPr>
              <a:t> Ordenado y limpio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i="0" dirty="0">
                <a:solidFill>
                  <a:srgbClr val="444444"/>
                </a:solidFill>
                <a:effectLst/>
                <a:latin typeface="Lato" panose="020F0502020204030203" pitchFamily="34" charset="0"/>
              </a:rPr>
              <a:t> Portable</a:t>
            </a:r>
          </a:p>
        </p:txBody>
      </p:sp>
      <p:sp>
        <p:nvSpPr>
          <p:cNvPr id="8" name="Google Shape;81;p3">
            <a:extLst>
              <a:ext uri="{FF2B5EF4-FFF2-40B4-BE49-F238E27FC236}">
                <a16:creationId xmlns:a16="http://schemas.microsoft.com/office/drawing/2014/main" id="{91DB3FF6-80B3-C2F1-99C1-6DAF67B56509}"/>
              </a:ext>
            </a:extLst>
          </p:cNvPr>
          <p:cNvSpPr txBox="1"/>
          <p:nvPr/>
        </p:nvSpPr>
        <p:spPr>
          <a:xfrm>
            <a:off x="5952775" y="47750"/>
            <a:ext cx="30489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i="1" dirty="0">
                <a:solidFill>
                  <a:srgbClr val="FF7C55"/>
                </a:solidFill>
                <a:latin typeface="Lato"/>
                <a:ea typeface="Lato"/>
                <a:cs typeface="Lato"/>
                <a:sym typeface="Lato"/>
              </a:rPr>
              <a:t>Ingeniería de datos con Python</a:t>
            </a:r>
            <a:endParaRPr sz="1200" b="0" i="1" u="none" strike="noStrike" cap="none" dirty="0">
              <a:solidFill>
                <a:srgbClr val="FF7C5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9967726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4EB88A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5470</TotalTime>
  <Words>602</Words>
  <Application>Microsoft Office PowerPoint</Application>
  <PresentationFormat>Presentación en pantalla (16:9)</PresentationFormat>
  <Paragraphs>63</Paragraphs>
  <Slides>17</Slides>
  <Notes>17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2" baseType="lpstr">
      <vt:lpstr>Lato</vt:lpstr>
      <vt:lpstr>Arial</vt:lpstr>
      <vt:lpstr>Montserrat</vt:lpstr>
      <vt:lpstr>Wingdings</vt:lpstr>
      <vt:lpstr>Simple Light</vt:lpstr>
      <vt:lpstr>Ingeniería de datos con Python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Gracias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ENGINEERING AZURE</dc:title>
  <cp:lastModifiedBy>kremlin031093@hotmail.com</cp:lastModifiedBy>
  <cp:revision>13</cp:revision>
  <dcterms:modified xsi:type="dcterms:W3CDTF">2022-06-16T22:22:37Z</dcterms:modified>
</cp:coreProperties>
</file>